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Roboto" panose="02000000000000000000" pitchFamily="2" charset="0"/>
      <p:regular r:id="rId17"/>
    </p:embeddedFont>
    <p:embeddedFont>
      <p:font typeface="Roboto Slab" panose="020B0604020202020204" charset="0"/>
      <p:regular r:id="rId18"/>
    </p:embeddedFont>
  </p:embeddedFontLst>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7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02" d="100"/>
          <a:sy n="102" d="100"/>
        </p:scale>
        <p:origin x="138" y="2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0816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2908340"/>
            <a:ext cx="11933277" cy="978218"/>
          </a:xfrm>
          <a:prstGeom prst="rect">
            <a:avLst/>
          </a:prstGeom>
          <a:noFill/>
          <a:ln/>
        </p:spPr>
        <p:txBody>
          <a:bodyPr wrap="none" lIns="0" tIns="0" rIns="0" bIns="0" rtlCol="0" anchor="t"/>
          <a:lstStyle/>
          <a:p>
            <a:pPr marL="0" indent="0">
              <a:lnSpc>
                <a:spcPts val="7700"/>
              </a:lnSpc>
              <a:buNone/>
            </a:pPr>
            <a:r>
              <a:rPr lang="en-US" sz="6150" dirty="0">
                <a:solidFill>
                  <a:srgbClr val="76B9FF"/>
                </a:solidFill>
                <a:latin typeface="Roboto Slab" pitchFamily="34" charset="0"/>
                <a:ea typeface="Roboto Slab" pitchFamily="34" charset="-122"/>
                <a:cs typeface="Roboto Slab" pitchFamily="34" charset="-120"/>
              </a:rPr>
              <a:t>Hazırlayan : Muhsin BİNEN         </a:t>
            </a:r>
            <a:endParaRPr lang="en-US" sz="6150" dirty="0"/>
          </a:p>
        </p:txBody>
      </p:sp>
      <p:sp>
        <p:nvSpPr>
          <p:cNvPr id="3" name="Text 1"/>
          <p:cNvSpPr/>
          <p:nvPr/>
        </p:nvSpPr>
        <p:spPr>
          <a:xfrm>
            <a:off x="793790" y="4340185"/>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4" name="Text 2"/>
          <p:cNvSpPr/>
          <p:nvPr/>
        </p:nvSpPr>
        <p:spPr>
          <a:xfrm>
            <a:off x="793790" y="4958239"/>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5" name="Dikdörtgen: Köşeleri Yuvarlatılmış 4">
            <a:extLst>
              <a:ext uri="{FF2B5EF4-FFF2-40B4-BE49-F238E27FC236}">
                <a16:creationId xmlns:a16="http://schemas.microsoft.com/office/drawing/2014/main" id="{0D5FA551-8013-434A-ABE7-50CA39A9007C}"/>
              </a:ext>
            </a:extLst>
          </p:cNvPr>
          <p:cNvSpPr/>
          <p:nvPr/>
        </p:nvSpPr>
        <p:spPr>
          <a:xfrm>
            <a:off x="12066309" y="7202078"/>
            <a:ext cx="2564091" cy="1027522"/>
          </a:xfrm>
          <a:prstGeom prst="roundRect">
            <a:avLst/>
          </a:prstGeom>
          <a:solidFill>
            <a:srgbClr val="2027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3625691"/>
            <a:ext cx="7825502" cy="978218"/>
          </a:xfrm>
          <a:prstGeom prst="rect">
            <a:avLst/>
          </a:prstGeom>
          <a:noFill/>
          <a:ln/>
        </p:spPr>
        <p:txBody>
          <a:bodyPr wrap="none" lIns="0" tIns="0" rIns="0" bIns="0" rtlCol="0" anchor="t"/>
          <a:lstStyle/>
          <a:p>
            <a:pPr marL="0" indent="0">
              <a:lnSpc>
                <a:spcPts val="7700"/>
              </a:lnSpc>
              <a:buNone/>
            </a:pPr>
            <a:r>
              <a:rPr lang="en-US" sz="6150" dirty="0">
                <a:solidFill>
                  <a:srgbClr val="76B9FF"/>
                </a:solidFill>
                <a:latin typeface="Roboto Slab" pitchFamily="34" charset="0"/>
                <a:ea typeface="Roboto Slab" pitchFamily="34" charset="-122"/>
                <a:cs typeface="Roboto Slab" pitchFamily="34" charset="-120"/>
              </a:rPr>
              <a:t>Teşekkürler</a:t>
            </a:r>
            <a:endParaRPr lang="en-US" sz="6150" dirty="0"/>
          </a:p>
        </p:txBody>
      </p:sp>
      <p:sp>
        <p:nvSpPr>
          <p:cNvPr id="3" name="Dikdörtgen: Köşeleri Yuvarlatılmış 2">
            <a:extLst>
              <a:ext uri="{FF2B5EF4-FFF2-40B4-BE49-F238E27FC236}">
                <a16:creationId xmlns:a16="http://schemas.microsoft.com/office/drawing/2014/main" id="{B1610296-D276-45CB-9F60-0F606D3F99BF}"/>
              </a:ext>
            </a:extLst>
          </p:cNvPr>
          <p:cNvSpPr/>
          <p:nvPr/>
        </p:nvSpPr>
        <p:spPr>
          <a:xfrm>
            <a:off x="12066309" y="7202078"/>
            <a:ext cx="2564091" cy="1027522"/>
          </a:xfrm>
          <a:prstGeom prst="roundRect">
            <a:avLst/>
          </a:prstGeom>
          <a:solidFill>
            <a:srgbClr val="2027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56755"/>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Uydu Görüntülerinde Gemi Tespiti</a:t>
            </a:r>
            <a:endParaRPr lang="en-US" sz="4450" dirty="0"/>
          </a:p>
        </p:txBody>
      </p:sp>
      <p:sp>
        <p:nvSpPr>
          <p:cNvPr id="4" name="Text 1"/>
          <p:cNvSpPr/>
          <p:nvPr/>
        </p:nvSpPr>
        <p:spPr>
          <a:xfrm>
            <a:off x="793790" y="3414474"/>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Gemi tespiti, denizcilik alanında çeşitli uygulamaları olan önemli bir araştırma alanıdır. Doğru gemi tespiti, deniz güvenliği, gemi trafiği yönetimi ve çevresel izleme için gereklidir. Uydu ve radar görüntüleme teknolojisindeki ilerlemeler, gemi tespitinde önemli ilerlemeler sağlamıştır.</a:t>
            </a:r>
            <a:endParaRPr lang="en-US" sz="1750" dirty="0"/>
          </a:p>
        </p:txBody>
      </p:sp>
      <p:sp>
        <p:nvSpPr>
          <p:cNvPr id="5" name="Text 2"/>
          <p:cNvSpPr/>
          <p:nvPr/>
        </p:nvSpPr>
        <p:spPr>
          <a:xfrm>
            <a:off x="793790" y="512123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Uydu verileriyle nesne tespiti, tarım, şehir planlama ve afet yönetimi gibi çeşitli alanlarda birçok potansiyel uygulama ile hızla gelişmektedir. Derin öğrenme algoritmaları kullanılarak nesne tespiti için uydu verilerinin kullanımı artmaktadır.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177058"/>
            <a:ext cx="5670590" cy="708779"/>
          </a:xfrm>
          <a:prstGeom prst="rect">
            <a:avLst/>
          </a:prstGeom>
          <a:noFill/>
          <a:ln/>
        </p:spPr>
        <p:txBody>
          <a:bodyPr wrap="non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Materyal ve Yöntem</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76B9FF"/>
                </a:solidFill>
                <a:latin typeface="Roboto Slab" pitchFamily="34" charset="0"/>
                <a:ea typeface="Roboto Slab" pitchFamily="34" charset="-122"/>
                <a:cs typeface="Roboto Slab" pitchFamily="34" charset="-120"/>
              </a:rPr>
              <a:t>Çalışma Alanı</a:t>
            </a:r>
            <a:endParaRPr lang="en-US" sz="2200" dirty="0"/>
          </a:p>
        </p:txBody>
      </p:sp>
      <p:sp>
        <p:nvSpPr>
          <p:cNvPr id="4" name="Text 2"/>
          <p:cNvSpPr/>
          <p:nvPr/>
        </p:nvSpPr>
        <p:spPr>
          <a:xfrm>
            <a:off x="793790"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Mersin Limanı, Akdeniz'in doğu kıyısında yer alan Türkiye'nin en büyük ve en önemli limanlarından biridir. Liman, bölge için önemli bir ticaret merkezi olup Türkiye ekonomisinde çok önemli bir rol oynamaktadır. İhracat ve ithalat için bir geçit görevi görmektedir.</a:t>
            </a:r>
            <a:endParaRPr lang="en-US" sz="1750" dirty="0"/>
          </a:p>
        </p:txBody>
      </p:sp>
      <p:sp>
        <p:nvSpPr>
          <p:cNvPr id="5" name="Text 3"/>
          <p:cNvSpPr/>
          <p:nvPr/>
        </p:nvSpPr>
        <p:spPr>
          <a:xfrm>
            <a:off x="7599521"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76B9FF"/>
                </a:solidFill>
                <a:latin typeface="Roboto Slab" pitchFamily="34" charset="0"/>
                <a:ea typeface="Roboto Slab" pitchFamily="34" charset="-122"/>
                <a:cs typeface="Roboto Slab" pitchFamily="34" charset="-120"/>
              </a:rPr>
              <a:t>Veri</a:t>
            </a:r>
            <a:endParaRPr lang="en-US" sz="2200" dirty="0"/>
          </a:p>
        </p:txBody>
      </p:sp>
      <p:sp>
        <p:nvSpPr>
          <p:cNvPr id="6" name="Text 4"/>
          <p:cNvSpPr/>
          <p:nvPr/>
        </p:nvSpPr>
        <p:spPr>
          <a:xfrm>
            <a:off x="7599521"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Sentinel-1, Avrupa Uzay Ajansı (ESA) tarafından geliştirilmiş bir radar uydu görevidir. Dikey gönderme ve yatay alma (VH) polarizasyonu dahil olmak üzere farklı polarizasyonlara sahip Sentetik Açıklıklı Radar (SAR) verileri sağlamaktadır. VH polarizasyonu çeşitli uygulamalar için kullanışlıdır.</a:t>
            </a:r>
            <a:endParaRPr lang="en-US" sz="1750" dirty="0"/>
          </a:p>
        </p:txBody>
      </p:sp>
      <p:sp>
        <p:nvSpPr>
          <p:cNvPr id="7" name="Dikdörtgen: Köşeleri Yuvarlatılmış 6">
            <a:extLst>
              <a:ext uri="{FF2B5EF4-FFF2-40B4-BE49-F238E27FC236}">
                <a16:creationId xmlns:a16="http://schemas.microsoft.com/office/drawing/2014/main" id="{E1199966-E31F-497C-8565-F087F99E9123}"/>
              </a:ext>
            </a:extLst>
          </p:cNvPr>
          <p:cNvSpPr/>
          <p:nvPr/>
        </p:nvSpPr>
        <p:spPr>
          <a:xfrm>
            <a:off x="12066309" y="7202078"/>
            <a:ext cx="2564091" cy="1027522"/>
          </a:xfrm>
          <a:prstGeom prst="roundRect">
            <a:avLst/>
          </a:prstGeom>
          <a:solidFill>
            <a:srgbClr val="2027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8153" y="684490"/>
            <a:ext cx="6813352" cy="617696"/>
          </a:xfrm>
          <a:prstGeom prst="rect">
            <a:avLst/>
          </a:prstGeom>
          <a:noFill/>
          <a:ln/>
        </p:spPr>
        <p:txBody>
          <a:bodyPr wrap="none" lIns="0" tIns="0" rIns="0" bIns="0" rtlCol="0" anchor="t"/>
          <a:lstStyle/>
          <a:p>
            <a:pPr marL="0" indent="0">
              <a:lnSpc>
                <a:spcPts val="4850"/>
              </a:lnSpc>
              <a:buNone/>
            </a:pPr>
            <a:r>
              <a:rPr lang="en-US" sz="3850" dirty="0">
                <a:solidFill>
                  <a:srgbClr val="76B9FF"/>
                </a:solidFill>
                <a:latin typeface="Roboto Slab" pitchFamily="34" charset="0"/>
                <a:ea typeface="Roboto Slab" pitchFamily="34" charset="-122"/>
                <a:cs typeface="Roboto Slab" pitchFamily="34" charset="-120"/>
              </a:rPr>
              <a:t>Yöntem: SARfish Algoritması</a:t>
            </a:r>
            <a:endParaRPr lang="en-US" sz="3850" dirty="0"/>
          </a:p>
        </p:txBody>
      </p:sp>
      <p:pic>
        <p:nvPicPr>
          <p:cNvPr id="4" name="Image 1" descr="preencoded.png"/>
          <p:cNvPicPr>
            <a:picLocks noChangeAspect="1"/>
          </p:cNvPicPr>
          <p:nvPr/>
        </p:nvPicPr>
        <p:blipFill>
          <a:blip r:embed="rId4"/>
          <a:stretch>
            <a:fillRect/>
          </a:stretch>
        </p:blipFill>
        <p:spPr>
          <a:xfrm>
            <a:off x="6178153" y="1598652"/>
            <a:ext cx="988338" cy="1771293"/>
          </a:xfrm>
          <a:prstGeom prst="rect">
            <a:avLst/>
          </a:prstGeom>
        </p:spPr>
      </p:pic>
      <p:sp>
        <p:nvSpPr>
          <p:cNvPr id="5" name="Text 1"/>
          <p:cNvSpPr/>
          <p:nvPr/>
        </p:nvSpPr>
        <p:spPr>
          <a:xfrm>
            <a:off x="7462957" y="1796296"/>
            <a:ext cx="2470785" cy="308729"/>
          </a:xfrm>
          <a:prstGeom prst="rect">
            <a:avLst/>
          </a:prstGeom>
          <a:noFill/>
          <a:ln/>
        </p:spPr>
        <p:txBody>
          <a:bodyPr wrap="none" lIns="0" tIns="0" rIns="0" bIns="0" rtlCol="0" anchor="t"/>
          <a:lstStyle/>
          <a:p>
            <a:pPr marL="0" indent="0" algn="l">
              <a:lnSpc>
                <a:spcPts val="2400"/>
              </a:lnSpc>
              <a:buNone/>
            </a:pPr>
            <a:r>
              <a:rPr lang="en-US" sz="1900" dirty="0">
                <a:solidFill>
                  <a:srgbClr val="D6E5EF"/>
                </a:solidFill>
                <a:latin typeface="Roboto Slab" pitchFamily="34" charset="0"/>
                <a:ea typeface="Roboto Slab" pitchFamily="34" charset="-122"/>
                <a:cs typeface="Roboto Slab" pitchFamily="34" charset="-120"/>
              </a:rPr>
              <a:t>SAR Görüntüleri</a:t>
            </a:r>
            <a:endParaRPr lang="en-US" sz="1900" dirty="0"/>
          </a:p>
        </p:txBody>
      </p:sp>
      <p:sp>
        <p:nvSpPr>
          <p:cNvPr id="6" name="Text 2"/>
          <p:cNvSpPr/>
          <p:nvPr/>
        </p:nvSpPr>
        <p:spPr>
          <a:xfrm>
            <a:off x="7462957" y="2223611"/>
            <a:ext cx="6475690" cy="948690"/>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Roboto" pitchFamily="34" charset="0"/>
                <a:ea typeface="Roboto" pitchFamily="34" charset="-122"/>
                <a:cs typeface="Roboto" pitchFamily="34" charset="-120"/>
              </a:rPr>
              <a:t>SARfish algoritması, gürültü ve benekleri gidermek için SAR görüntülerini önceden işleyerek ve ardından derin sinir ağı kullanarak özellikleri çıkarmaktadır.</a:t>
            </a:r>
            <a:endParaRPr lang="en-US" sz="1550" dirty="0"/>
          </a:p>
        </p:txBody>
      </p:sp>
      <p:pic>
        <p:nvPicPr>
          <p:cNvPr id="7" name="Image 2" descr="preencoded.png"/>
          <p:cNvPicPr>
            <a:picLocks noChangeAspect="1"/>
          </p:cNvPicPr>
          <p:nvPr/>
        </p:nvPicPr>
        <p:blipFill>
          <a:blip r:embed="rId5"/>
          <a:stretch>
            <a:fillRect/>
          </a:stretch>
        </p:blipFill>
        <p:spPr>
          <a:xfrm>
            <a:off x="6178153" y="3369945"/>
            <a:ext cx="988338" cy="2087523"/>
          </a:xfrm>
          <a:prstGeom prst="rect">
            <a:avLst/>
          </a:prstGeom>
        </p:spPr>
      </p:pic>
      <p:sp>
        <p:nvSpPr>
          <p:cNvPr id="8" name="Text 3"/>
          <p:cNvSpPr/>
          <p:nvPr/>
        </p:nvSpPr>
        <p:spPr>
          <a:xfrm>
            <a:off x="7462957" y="3567589"/>
            <a:ext cx="2470785" cy="308729"/>
          </a:xfrm>
          <a:prstGeom prst="rect">
            <a:avLst/>
          </a:prstGeom>
          <a:noFill/>
          <a:ln/>
        </p:spPr>
        <p:txBody>
          <a:bodyPr wrap="none" lIns="0" tIns="0" rIns="0" bIns="0" rtlCol="0" anchor="t"/>
          <a:lstStyle/>
          <a:p>
            <a:pPr marL="0" indent="0" algn="l">
              <a:lnSpc>
                <a:spcPts val="2400"/>
              </a:lnSpc>
              <a:buNone/>
            </a:pPr>
            <a:r>
              <a:rPr lang="en-US" sz="1900" dirty="0">
                <a:solidFill>
                  <a:srgbClr val="D6E5EF"/>
                </a:solidFill>
                <a:latin typeface="Roboto Slab" pitchFamily="34" charset="0"/>
                <a:ea typeface="Roboto Slab" pitchFamily="34" charset="-122"/>
                <a:cs typeface="Roboto Slab" pitchFamily="34" charset="-120"/>
              </a:rPr>
              <a:t>Faster R-CNN</a:t>
            </a:r>
            <a:endParaRPr lang="en-US" sz="1900" dirty="0"/>
          </a:p>
        </p:txBody>
      </p:sp>
      <p:sp>
        <p:nvSpPr>
          <p:cNvPr id="9" name="Text 4"/>
          <p:cNvSpPr/>
          <p:nvPr/>
        </p:nvSpPr>
        <p:spPr>
          <a:xfrm>
            <a:off x="7462957" y="3994904"/>
            <a:ext cx="6475690" cy="1264920"/>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Roboto" pitchFamily="34" charset="0"/>
                <a:ea typeface="Roboto" pitchFamily="34" charset="-122"/>
                <a:cs typeface="Roboto" pitchFamily="34" charset="-120"/>
              </a:rPr>
              <a:t>Görüntülerdeki gemileri tespit etmek ve sınıflandırmak için Faster R-CNN algoritması kullanılmaktadır. Algoritma, SAR görüntülerinden oluşan bir veri kümesinde ortalama %92,9 hassasiyet (AP) ile gemileri tespit etmektedir.</a:t>
            </a:r>
            <a:endParaRPr lang="en-US" sz="1550" dirty="0"/>
          </a:p>
        </p:txBody>
      </p:sp>
      <p:pic>
        <p:nvPicPr>
          <p:cNvPr id="10" name="Image 3" descr="preencoded.png"/>
          <p:cNvPicPr>
            <a:picLocks noChangeAspect="1"/>
          </p:cNvPicPr>
          <p:nvPr/>
        </p:nvPicPr>
        <p:blipFill>
          <a:blip r:embed="rId6"/>
          <a:stretch>
            <a:fillRect/>
          </a:stretch>
        </p:blipFill>
        <p:spPr>
          <a:xfrm>
            <a:off x="6178153" y="5457468"/>
            <a:ext cx="988338" cy="2087523"/>
          </a:xfrm>
          <a:prstGeom prst="rect">
            <a:avLst/>
          </a:prstGeom>
        </p:spPr>
      </p:pic>
      <p:sp>
        <p:nvSpPr>
          <p:cNvPr id="11" name="Text 5"/>
          <p:cNvSpPr/>
          <p:nvPr/>
        </p:nvSpPr>
        <p:spPr>
          <a:xfrm>
            <a:off x="7462957" y="5655112"/>
            <a:ext cx="2470785" cy="308729"/>
          </a:xfrm>
          <a:prstGeom prst="rect">
            <a:avLst/>
          </a:prstGeom>
          <a:noFill/>
          <a:ln/>
        </p:spPr>
        <p:txBody>
          <a:bodyPr wrap="none" lIns="0" tIns="0" rIns="0" bIns="0" rtlCol="0" anchor="t"/>
          <a:lstStyle/>
          <a:p>
            <a:pPr marL="0" indent="0" algn="l">
              <a:lnSpc>
                <a:spcPts val="2400"/>
              </a:lnSpc>
              <a:buNone/>
            </a:pPr>
            <a:r>
              <a:rPr lang="en-US" sz="1900" dirty="0">
                <a:solidFill>
                  <a:srgbClr val="D6E5EF"/>
                </a:solidFill>
                <a:latin typeface="Roboto Slab" pitchFamily="34" charset="0"/>
                <a:ea typeface="Roboto Slab" pitchFamily="34" charset="-122"/>
                <a:cs typeface="Roboto Slab" pitchFamily="34" charset="-120"/>
              </a:rPr>
              <a:t>Gemi Takibi</a:t>
            </a:r>
            <a:endParaRPr lang="en-US" sz="1900" dirty="0"/>
          </a:p>
        </p:txBody>
      </p:sp>
      <p:sp>
        <p:nvSpPr>
          <p:cNvPr id="12" name="Text 6"/>
          <p:cNvSpPr/>
          <p:nvPr/>
        </p:nvSpPr>
        <p:spPr>
          <a:xfrm>
            <a:off x="7462957" y="6082427"/>
            <a:ext cx="6475690" cy="1264920"/>
          </a:xfrm>
          <a:prstGeom prst="rect">
            <a:avLst/>
          </a:prstGeom>
          <a:noFill/>
          <a:ln/>
        </p:spPr>
        <p:txBody>
          <a:bodyPr wrap="square" lIns="0" tIns="0" rIns="0" bIns="0" rtlCol="0" anchor="t"/>
          <a:lstStyle/>
          <a:p>
            <a:pPr marL="0" indent="0" algn="l">
              <a:lnSpc>
                <a:spcPts val="2450"/>
              </a:lnSpc>
              <a:buNone/>
            </a:pPr>
            <a:r>
              <a:rPr lang="en-US" sz="1550" dirty="0">
                <a:solidFill>
                  <a:srgbClr val="D6E5EF"/>
                </a:solidFill>
                <a:latin typeface="Roboto" pitchFamily="34" charset="0"/>
                <a:ea typeface="Roboto" pitchFamily="34" charset="-122"/>
                <a:cs typeface="Roboto" pitchFamily="34" charset="-120"/>
              </a:rPr>
              <a:t>Algoritma ayrıca gemileri zaman içinde izleyerek gemi hareketleri ve yörüngeleri hakkında bilgi sağlayabilmektedir. SARfish veri havuzu, kullanıcıların gemi tespit sonuçlarını keşfetmelerine ve analiz etmelerine olanak tanıyan veri görselleştirme ve analiz araçları da içermektedir.</a:t>
            </a:r>
            <a:endParaRPr lang="en-US" sz="1550" dirty="0"/>
          </a:p>
        </p:txBody>
      </p:sp>
      <p:sp>
        <p:nvSpPr>
          <p:cNvPr id="13" name="Dikdörtgen: Köşeleri Yuvarlatılmış 12">
            <a:extLst>
              <a:ext uri="{FF2B5EF4-FFF2-40B4-BE49-F238E27FC236}">
                <a16:creationId xmlns:a16="http://schemas.microsoft.com/office/drawing/2014/main" id="{1C879772-1A83-4E5D-90AC-1B1BA39179DF}"/>
              </a:ext>
            </a:extLst>
          </p:cNvPr>
          <p:cNvSpPr/>
          <p:nvPr/>
        </p:nvSpPr>
        <p:spPr>
          <a:xfrm>
            <a:off x="12066309" y="7347346"/>
            <a:ext cx="2564091" cy="882253"/>
          </a:xfrm>
          <a:prstGeom prst="roundRect">
            <a:avLst/>
          </a:prstGeom>
          <a:solidFill>
            <a:srgbClr val="2027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4354" y="612458"/>
            <a:ext cx="6822162" cy="694730"/>
          </a:xfrm>
          <a:prstGeom prst="rect">
            <a:avLst/>
          </a:prstGeom>
          <a:noFill/>
          <a:ln/>
        </p:spPr>
        <p:txBody>
          <a:bodyPr wrap="none" lIns="0" tIns="0" rIns="0" bIns="0" rtlCol="0" anchor="t"/>
          <a:lstStyle/>
          <a:p>
            <a:pPr marL="0" indent="0">
              <a:lnSpc>
                <a:spcPts val="5450"/>
              </a:lnSpc>
              <a:buNone/>
            </a:pPr>
            <a:r>
              <a:rPr lang="en-US" sz="4350" dirty="0">
                <a:solidFill>
                  <a:srgbClr val="76B9FF"/>
                </a:solidFill>
                <a:latin typeface="Roboto Slab" pitchFamily="34" charset="0"/>
                <a:ea typeface="Roboto Slab" pitchFamily="34" charset="-122"/>
                <a:cs typeface="Roboto Slab" pitchFamily="34" charset="-120"/>
              </a:rPr>
              <a:t>Faster R-CNN Algoritması</a:t>
            </a:r>
            <a:endParaRPr lang="en-US" sz="4350" dirty="0"/>
          </a:p>
        </p:txBody>
      </p:sp>
      <p:sp>
        <p:nvSpPr>
          <p:cNvPr id="4" name="Shape 1"/>
          <p:cNvSpPr/>
          <p:nvPr/>
        </p:nvSpPr>
        <p:spPr>
          <a:xfrm>
            <a:off x="6264354" y="1640562"/>
            <a:ext cx="3682960" cy="3762018"/>
          </a:xfrm>
          <a:prstGeom prst="roundRect">
            <a:avLst>
              <a:gd name="adj" fmla="val 905"/>
            </a:avLst>
          </a:prstGeom>
          <a:solidFill>
            <a:srgbClr val="3F4652"/>
          </a:solidFill>
          <a:ln/>
        </p:spPr>
      </p:sp>
      <p:sp>
        <p:nvSpPr>
          <p:cNvPr id="5" name="Text 2"/>
          <p:cNvSpPr/>
          <p:nvPr/>
        </p:nvSpPr>
        <p:spPr>
          <a:xfrm>
            <a:off x="6486644" y="1862852"/>
            <a:ext cx="2841903" cy="347305"/>
          </a:xfrm>
          <a:prstGeom prst="rect">
            <a:avLst/>
          </a:prstGeom>
          <a:noFill/>
          <a:ln/>
        </p:spPr>
        <p:txBody>
          <a:bodyPr wrap="none" lIns="0" tIns="0" rIns="0" bIns="0" rtlCol="0" anchor="t"/>
          <a:lstStyle/>
          <a:p>
            <a:pPr marL="0" indent="0">
              <a:lnSpc>
                <a:spcPts val="2700"/>
              </a:lnSpc>
              <a:buNone/>
            </a:pPr>
            <a:r>
              <a:rPr lang="en-US" sz="2150" dirty="0">
                <a:solidFill>
                  <a:srgbClr val="D6E5EF"/>
                </a:solidFill>
                <a:latin typeface="Roboto Slab" pitchFamily="34" charset="0"/>
                <a:ea typeface="Roboto Slab" pitchFamily="34" charset="-122"/>
                <a:cs typeface="Roboto Slab" pitchFamily="34" charset="-120"/>
              </a:rPr>
              <a:t>Bölge Öneri Ağı (RPN)</a:t>
            </a:r>
            <a:endParaRPr lang="en-US" sz="2150" dirty="0"/>
          </a:p>
        </p:txBody>
      </p:sp>
      <p:sp>
        <p:nvSpPr>
          <p:cNvPr id="6" name="Text 3"/>
          <p:cNvSpPr/>
          <p:nvPr/>
        </p:nvSpPr>
        <p:spPr>
          <a:xfrm>
            <a:off x="6486644" y="2343507"/>
            <a:ext cx="3238381" cy="2489478"/>
          </a:xfrm>
          <a:prstGeom prst="rect">
            <a:avLst/>
          </a:prstGeom>
          <a:noFill/>
          <a:ln/>
        </p:spPr>
        <p:txBody>
          <a:bodyPr wrap="square" lIns="0" tIns="0" rIns="0" bIns="0" rtlCol="0" anchor="t"/>
          <a:lstStyle/>
          <a:p>
            <a:pPr marL="0" indent="0">
              <a:lnSpc>
                <a:spcPts val="2800"/>
              </a:lnSpc>
              <a:buNone/>
            </a:pPr>
            <a:r>
              <a:rPr lang="en-US" sz="1750" dirty="0">
                <a:solidFill>
                  <a:srgbClr val="D6E5EF"/>
                </a:solidFill>
                <a:latin typeface="Roboto" pitchFamily="34" charset="0"/>
                <a:ea typeface="Roboto" pitchFamily="34" charset="-122"/>
                <a:cs typeface="Roboto" pitchFamily="34" charset="-120"/>
              </a:rPr>
              <a:t>RPN, giriş görüntüsüne konvolüsyonel katmanlar uygulanarak oluşturulan bir konvolüsyonel özellik haritasını kullanır. RPN, bölge önerileri oluşturmak için bu bilgiyi kullanır.</a:t>
            </a:r>
            <a:endParaRPr lang="en-US" sz="1750" dirty="0"/>
          </a:p>
        </p:txBody>
      </p:sp>
      <p:sp>
        <p:nvSpPr>
          <p:cNvPr id="7" name="Shape 4"/>
          <p:cNvSpPr/>
          <p:nvPr/>
        </p:nvSpPr>
        <p:spPr>
          <a:xfrm>
            <a:off x="10169604" y="1640562"/>
            <a:ext cx="3682960" cy="3762018"/>
          </a:xfrm>
          <a:prstGeom prst="roundRect">
            <a:avLst>
              <a:gd name="adj" fmla="val 905"/>
            </a:avLst>
          </a:prstGeom>
          <a:solidFill>
            <a:srgbClr val="3F4652"/>
          </a:solidFill>
          <a:ln/>
        </p:spPr>
      </p:sp>
      <p:sp>
        <p:nvSpPr>
          <p:cNvPr id="8" name="Text 5"/>
          <p:cNvSpPr/>
          <p:nvPr/>
        </p:nvSpPr>
        <p:spPr>
          <a:xfrm>
            <a:off x="10391894" y="1862852"/>
            <a:ext cx="3238381" cy="694611"/>
          </a:xfrm>
          <a:prstGeom prst="rect">
            <a:avLst/>
          </a:prstGeom>
          <a:noFill/>
          <a:ln/>
        </p:spPr>
        <p:txBody>
          <a:bodyPr wrap="square" lIns="0" tIns="0" rIns="0" bIns="0" rtlCol="0" anchor="t"/>
          <a:lstStyle/>
          <a:p>
            <a:pPr marL="0" indent="0">
              <a:lnSpc>
                <a:spcPts val="2700"/>
              </a:lnSpc>
              <a:buNone/>
            </a:pPr>
            <a:r>
              <a:rPr lang="en-US" sz="2150" dirty="0">
                <a:solidFill>
                  <a:srgbClr val="D6E5EF"/>
                </a:solidFill>
                <a:latin typeface="Roboto Slab" pitchFamily="34" charset="0"/>
                <a:ea typeface="Roboto Slab" pitchFamily="34" charset="-122"/>
                <a:cs typeface="Roboto Slab" pitchFamily="34" charset="-120"/>
              </a:rPr>
              <a:t>İlgi Bölgesi (RoI) Havuzlama</a:t>
            </a:r>
            <a:endParaRPr lang="en-US" sz="2150" dirty="0"/>
          </a:p>
        </p:txBody>
      </p:sp>
      <p:sp>
        <p:nvSpPr>
          <p:cNvPr id="9" name="Text 6"/>
          <p:cNvSpPr/>
          <p:nvPr/>
        </p:nvSpPr>
        <p:spPr>
          <a:xfrm>
            <a:off x="10391894" y="2690813"/>
            <a:ext cx="3238381" cy="2489478"/>
          </a:xfrm>
          <a:prstGeom prst="rect">
            <a:avLst/>
          </a:prstGeom>
          <a:noFill/>
          <a:ln/>
        </p:spPr>
        <p:txBody>
          <a:bodyPr wrap="square" lIns="0" tIns="0" rIns="0" bIns="0" rtlCol="0" anchor="t"/>
          <a:lstStyle/>
          <a:p>
            <a:pPr marL="0" indent="0">
              <a:lnSpc>
                <a:spcPts val="2800"/>
              </a:lnSpc>
              <a:buNone/>
            </a:pPr>
            <a:r>
              <a:rPr lang="en-US" sz="1750" dirty="0">
                <a:solidFill>
                  <a:srgbClr val="D6E5EF"/>
                </a:solidFill>
                <a:latin typeface="Roboto" pitchFamily="34" charset="0"/>
                <a:ea typeface="Roboto" pitchFamily="34" charset="-122"/>
                <a:cs typeface="Roboto" pitchFamily="34" charset="-120"/>
              </a:rPr>
              <a:t>Öneriler daha sonra İlgi Bölgesi (RoI) havuzlama katmanında iyileştirme işlemine tabi tutulur. Bu katman, her bir teklif içindeki özellikleri sabit bir boyuta dönüştürmek için maksimum havuzlama kullanır.</a:t>
            </a:r>
            <a:endParaRPr lang="en-US" sz="1750" dirty="0"/>
          </a:p>
        </p:txBody>
      </p:sp>
      <p:sp>
        <p:nvSpPr>
          <p:cNvPr id="10" name="Shape 7"/>
          <p:cNvSpPr/>
          <p:nvPr/>
        </p:nvSpPr>
        <p:spPr>
          <a:xfrm>
            <a:off x="6264354" y="5624870"/>
            <a:ext cx="7588091" cy="1992154"/>
          </a:xfrm>
          <a:prstGeom prst="roundRect">
            <a:avLst>
              <a:gd name="adj" fmla="val 1674"/>
            </a:avLst>
          </a:prstGeom>
          <a:solidFill>
            <a:srgbClr val="3F4652"/>
          </a:solidFill>
          <a:ln/>
        </p:spPr>
      </p:sp>
      <p:sp>
        <p:nvSpPr>
          <p:cNvPr id="11" name="Text 8"/>
          <p:cNvSpPr/>
          <p:nvPr/>
        </p:nvSpPr>
        <p:spPr>
          <a:xfrm>
            <a:off x="6486644" y="5847159"/>
            <a:ext cx="2778681" cy="347305"/>
          </a:xfrm>
          <a:prstGeom prst="rect">
            <a:avLst/>
          </a:prstGeom>
          <a:noFill/>
          <a:ln/>
        </p:spPr>
        <p:txBody>
          <a:bodyPr wrap="none" lIns="0" tIns="0" rIns="0" bIns="0" rtlCol="0" anchor="t"/>
          <a:lstStyle/>
          <a:p>
            <a:pPr marL="0" indent="0">
              <a:lnSpc>
                <a:spcPts val="2700"/>
              </a:lnSpc>
              <a:buNone/>
            </a:pPr>
            <a:r>
              <a:rPr lang="en-US" sz="2150" dirty="0">
                <a:solidFill>
                  <a:srgbClr val="D6E5EF"/>
                </a:solidFill>
                <a:latin typeface="Roboto Slab" pitchFamily="34" charset="0"/>
                <a:ea typeface="Roboto Slab" pitchFamily="34" charset="-122"/>
                <a:cs typeface="Roboto Slab" pitchFamily="34" charset="-120"/>
              </a:rPr>
              <a:t>Sınıflandırıcı Ağı</a:t>
            </a:r>
            <a:endParaRPr lang="en-US" sz="2150" dirty="0"/>
          </a:p>
        </p:txBody>
      </p:sp>
      <p:sp>
        <p:nvSpPr>
          <p:cNvPr id="12" name="Text 9"/>
          <p:cNvSpPr/>
          <p:nvPr/>
        </p:nvSpPr>
        <p:spPr>
          <a:xfrm>
            <a:off x="6486644" y="6327815"/>
            <a:ext cx="7143512" cy="1066919"/>
          </a:xfrm>
          <a:prstGeom prst="rect">
            <a:avLst/>
          </a:prstGeom>
          <a:noFill/>
          <a:ln/>
        </p:spPr>
        <p:txBody>
          <a:bodyPr wrap="square" lIns="0" tIns="0" rIns="0" bIns="0" rtlCol="0" anchor="t"/>
          <a:lstStyle/>
          <a:p>
            <a:pPr marL="0" indent="0">
              <a:lnSpc>
                <a:spcPts val="2800"/>
              </a:lnSpc>
              <a:buNone/>
            </a:pPr>
            <a:r>
              <a:rPr lang="en-US" sz="1750" dirty="0">
                <a:solidFill>
                  <a:srgbClr val="D6E5EF"/>
                </a:solidFill>
                <a:latin typeface="Roboto" pitchFamily="34" charset="0"/>
                <a:ea typeface="Roboto" pitchFamily="34" charset="-122"/>
                <a:cs typeface="Roboto" pitchFamily="34" charset="-120"/>
              </a:rPr>
              <a:t>İyileştirilmiş öneriler, nesne kategorilerini tahmin eden ve sınırlayıcı koordinatları hassas bir şekilde ayarlayan bir sınıflandırıcı ağa iletilir. Hem RPN hem de sınıflandırıcı ağ birlikte eğitilir.</a:t>
            </a:r>
            <a:endParaRPr lang="en-US" sz="1750" dirty="0"/>
          </a:p>
        </p:txBody>
      </p:sp>
      <p:sp>
        <p:nvSpPr>
          <p:cNvPr id="13" name="Dikdörtgen: Köşeleri Yuvarlatılmış 12">
            <a:extLst>
              <a:ext uri="{FF2B5EF4-FFF2-40B4-BE49-F238E27FC236}">
                <a16:creationId xmlns:a16="http://schemas.microsoft.com/office/drawing/2014/main" id="{D324CE95-A8FA-41FE-A1CD-EDB124818DC3}"/>
              </a:ext>
            </a:extLst>
          </p:cNvPr>
          <p:cNvSpPr/>
          <p:nvPr/>
        </p:nvSpPr>
        <p:spPr>
          <a:xfrm>
            <a:off x="12066309" y="7750374"/>
            <a:ext cx="2564091" cy="479225"/>
          </a:xfrm>
          <a:prstGeom prst="roundRect">
            <a:avLst/>
          </a:prstGeom>
          <a:solidFill>
            <a:srgbClr val="2027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57544"/>
          </a:xfrm>
          <a:prstGeom prst="rect">
            <a:avLst/>
          </a:prstGeom>
        </p:spPr>
      </p:pic>
      <p:sp>
        <p:nvSpPr>
          <p:cNvPr id="3" name="Text 0"/>
          <p:cNvSpPr/>
          <p:nvPr/>
        </p:nvSpPr>
        <p:spPr>
          <a:xfrm>
            <a:off x="632103" y="2898815"/>
            <a:ext cx="4709993" cy="564356"/>
          </a:xfrm>
          <a:prstGeom prst="rect">
            <a:avLst/>
          </a:prstGeom>
          <a:noFill/>
          <a:ln/>
        </p:spPr>
        <p:txBody>
          <a:bodyPr wrap="none" lIns="0" tIns="0" rIns="0" bIns="0" rtlCol="0" anchor="t"/>
          <a:lstStyle/>
          <a:p>
            <a:pPr marL="0" indent="0">
              <a:lnSpc>
                <a:spcPts val="4400"/>
              </a:lnSpc>
              <a:buNone/>
            </a:pPr>
            <a:r>
              <a:rPr lang="en-US" sz="3550" dirty="0">
                <a:solidFill>
                  <a:srgbClr val="76B9FF"/>
                </a:solidFill>
                <a:latin typeface="Roboto Slab" pitchFamily="34" charset="0"/>
                <a:ea typeface="Roboto Slab" pitchFamily="34" charset="-122"/>
                <a:cs typeface="Roboto Slab" pitchFamily="34" charset="-120"/>
              </a:rPr>
              <a:t>Bulgular: Gemi Tespiti</a:t>
            </a:r>
            <a:endParaRPr lang="en-US" sz="3550" dirty="0"/>
          </a:p>
        </p:txBody>
      </p:sp>
      <p:sp>
        <p:nvSpPr>
          <p:cNvPr id="4" name="Shape 1"/>
          <p:cNvSpPr/>
          <p:nvPr/>
        </p:nvSpPr>
        <p:spPr>
          <a:xfrm>
            <a:off x="7303770" y="3734038"/>
            <a:ext cx="22860" cy="3854172"/>
          </a:xfrm>
          <a:prstGeom prst="roundRect">
            <a:avLst>
              <a:gd name="adj" fmla="val 118511"/>
            </a:avLst>
          </a:prstGeom>
          <a:solidFill>
            <a:srgbClr val="585F6B"/>
          </a:solidFill>
          <a:ln/>
        </p:spPr>
      </p:sp>
      <p:sp>
        <p:nvSpPr>
          <p:cNvPr id="5" name="Shape 2"/>
          <p:cNvSpPr/>
          <p:nvPr/>
        </p:nvSpPr>
        <p:spPr>
          <a:xfrm>
            <a:off x="6502777" y="4128849"/>
            <a:ext cx="632103" cy="22860"/>
          </a:xfrm>
          <a:prstGeom prst="roundRect">
            <a:avLst>
              <a:gd name="adj" fmla="val 118511"/>
            </a:avLst>
          </a:prstGeom>
          <a:solidFill>
            <a:srgbClr val="585F6B"/>
          </a:solidFill>
          <a:ln/>
        </p:spPr>
      </p:sp>
      <p:sp>
        <p:nvSpPr>
          <p:cNvPr id="6" name="Shape 3"/>
          <p:cNvSpPr/>
          <p:nvPr/>
        </p:nvSpPr>
        <p:spPr>
          <a:xfrm>
            <a:off x="7112020" y="3937159"/>
            <a:ext cx="406360" cy="406360"/>
          </a:xfrm>
          <a:prstGeom prst="roundRect">
            <a:avLst>
              <a:gd name="adj" fmla="val 6667"/>
            </a:avLst>
          </a:prstGeom>
          <a:solidFill>
            <a:srgbClr val="3F4652"/>
          </a:solidFill>
          <a:ln/>
        </p:spPr>
      </p:sp>
      <p:sp>
        <p:nvSpPr>
          <p:cNvPr id="7" name="Text 4"/>
          <p:cNvSpPr/>
          <p:nvPr/>
        </p:nvSpPr>
        <p:spPr>
          <a:xfrm>
            <a:off x="7259300" y="4004905"/>
            <a:ext cx="111681" cy="270867"/>
          </a:xfrm>
          <a:prstGeom prst="rect">
            <a:avLst/>
          </a:prstGeom>
          <a:noFill/>
          <a:ln/>
        </p:spPr>
        <p:txBody>
          <a:bodyPr wrap="none" lIns="0" tIns="0" rIns="0" bIns="0" rtlCol="0" anchor="t"/>
          <a:lstStyle/>
          <a:p>
            <a:pPr marL="0" indent="0" algn="ctr">
              <a:lnSpc>
                <a:spcPts val="2100"/>
              </a:lnSpc>
              <a:buNone/>
            </a:pPr>
            <a:r>
              <a:rPr lang="en-US" sz="2100" dirty="0">
                <a:solidFill>
                  <a:srgbClr val="D6E5EF"/>
                </a:solidFill>
                <a:latin typeface="Roboto Slab" pitchFamily="34" charset="0"/>
                <a:ea typeface="Roboto Slab" pitchFamily="34" charset="-122"/>
                <a:cs typeface="Roboto Slab" pitchFamily="34" charset="-120"/>
              </a:rPr>
              <a:t>1</a:t>
            </a:r>
            <a:endParaRPr lang="en-US" sz="2100" dirty="0"/>
          </a:p>
        </p:txBody>
      </p:sp>
      <p:sp>
        <p:nvSpPr>
          <p:cNvPr id="8" name="Text 5"/>
          <p:cNvSpPr/>
          <p:nvPr/>
        </p:nvSpPr>
        <p:spPr>
          <a:xfrm>
            <a:off x="3078123" y="3914537"/>
            <a:ext cx="3243739" cy="282178"/>
          </a:xfrm>
          <a:prstGeom prst="rect">
            <a:avLst/>
          </a:prstGeom>
          <a:noFill/>
          <a:ln/>
        </p:spPr>
        <p:txBody>
          <a:bodyPr wrap="none" lIns="0" tIns="0" rIns="0" bIns="0" rtlCol="0" anchor="t"/>
          <a:lstStyle/>
          <a:p>
            <a:pPr marL="0" indent="0" algn="r">
              <a:lnSpc>
                <a:spcPts val="2200"/>
              </a:lnSpc>
              <a:buNone/>
            </a:pPr>
            <a:r>
              <a:rPr lang="en-US" sz="1750" dirty="0">
                <a:solidFill>
                  <a:srgbClr val="D6E5EF"/>
                </a:solidFill>
                <a:latin typeface="Roboto Slab" pitchFamily="34" charset="0"/>
                <a:ea typeface="Roboto Slab" pitchFamily="34" charset="-122"/>
                <a:cs typeface="Roboto Slab" pitchFamily="34" charset="-120"/>
              </a:rPr>
              <a:t>Sentinel-1 VH SAR Görüntüleri</a:t>
            </a:r>
            <a:endParaRPr lang="en-US" sz="1750" dirty="0"/>
          </a:p>
        </p:txBody>
      </p:sp>
      <p:sp>
        <p:nvSpPr>
          <p:cNvPr id="9" name="Text 6"/>
          <p:cNvSpPr/>
          <p:nvPr/>
        </p:nvSpPr>
        <p:spPr>
          <a:xfrm>
            <a:off x="632103" y="4305062"/>
            <a:ext cx="5689759" cy="866894"/>
          </a:xfrm>
          <a:prstGeom prst="rect">
            <a:avLst/>
          </a:prstGeom>
          <a:noFill/>
          <a:ln/>
        </p:spPr>
        <p:txBody>
          <a:bodyPr wrap="square" lIns="0" tIns="0" rIns="0" bIns="0" rtlCol="0" anchor="t"/>
          <a:lstStyle/>
          <a:p>
            <a:pPr marL="0" indent="0" algn="r">
              <a:lnSpc>
                <a:spcPts val="2250"/>
              </a:lnSpc>
              <a:buNone/>
            </a:pPr>
            <a:r>
              <a:rPr lang="en-US" sz="1400" dirty="0">
                <a:solidFill>
                  <a:srgbClr val="D6E5EF"/>
                </a:solidFill>
                <a:latin typeface="Roboto" pitchFamily="34" charset="0"/>
                <a:ea typeface="Roboto" pitchFamily="34" charset="-122"/>
                <a:cs typeface="Roboto" pitchFamily="34" charset="-120"/>
              </a:rPr>
              <a:t>Faster R-CNN mimarisine dayanan önerilen gemi tespit algoritması Sentinel-1 VH SAR görüntülerine uygulanmış ve çeşitli gemi türlerinin başarılı bir şekilde tespit edilmesiyle sonuçlanmıştır.</a:t>
            </a:r>
            <a:endParaRPr lang="en-US" sz="1400" dirty="0"/>
          </a:p>
        </p:txBody>
      </p:sp>
      <p:sp>
        <p:nvSpPr>
          <p:cNvPr id="10" name="Shape 7"/>
          <p:cNvSpPr/>
          <p:nvPr/>
        </p:nvSpPr>
        <p:spPr>
          <a:xfrm>
            <a:off x="7495520" y="5031700"/>
            <a:ext cx="632103" cy="22860"/>
          </a:xfrm>
          <a:prstGeom prst="roundRect">
            <a:avLst>
              <a:gd name="adj" fmla="val 118511"/>
            </a:avLst>
          </a:prstGeom>
          <a:solidFill>
            <a:srgbClr val="585F6B"/>
          </a:solidFill>
          <a:ln/>
        </p:spPr>
      </p:sp>
      <p:sp>
        <p:nvSpPr>
          <p:cNvPr id="11" name="Shape 8"/>
          <p:cNvSpPr/>
          <p:nvPr/>
        </p:nvSpPr>
        <p:spPr>
          <a:xfrm>
            <a:off x="7112020" y="4840010"/>
            <a:ext cx="406360" cy="406360"/>
          </a:xfrm>
          <a:prstGeom prst="roundRect">
            <a:avLst>
              <a:gd name="adj" fmla="val 6667"/>
            </a:avLst>
          </a:prstGeom>
          <a:solidFill>
            <a:srgbClr val="3F4652"/>
          </a:solidFill>
          <a:ln/>
        </p:spPr>
      </p:sp>
      <p:sp>
        <p:nvSpPr>
          <p:cNvPr id="12" name="Text 9"/>
          <p:cNvSpPr/>
          <p:nvPr/>
        </p:nvSpPr>
        <p:spPr>
          <a:xfrm>
            <a:off x="7240369" y="4907756"/>
            <a:ext cx="149662" cy="270867"/>
          </a:xfrm>
          <a:prstGeom prst="rect">
            <a:avLst/>
          </a:prstGeom>
          <a:noFill/>
          <a:ln/>
        </p:spPr>
        <p:txBody>
          <a:bodyPr wrap="none" lIns="0" tIns="0" rIns="0" bIns="0" rtlCol="0" anchor="t"/>
          <a:lstStyle/>
          <a:p>
            <a:pPr marL="0" indent="0" algn="ctr">
              <a:lnSpc>
                <a:spcPts val="2100"/>
              </a:lnSpc>
              <a:buNone/>
            </a:pPr>
            <a:r>
              <a:rPr lang="en-US" sz="2100" dirty="0">
                <a:solidFill>
                  <a:srgbClr val="D6E5EF"/>
                </a:solidFill>
                <a:latin typeface="Roboto Slab" pitchFamily="34" charset="0"/>
                <a:ea typeface="Roboto Slab" pitchFamily="34" charset="-122"/>
                <a:cs typeface="Roboto Slab" pitchFamily="34" charset="-120"/>
              </a:rPr>
              <a:t>2</a:t>
            </a:r>
            <a:endParaRPr lang="en-US" sz="2100" dirty="0"/>
          </a:p>
        </p:txBody>
      </p:sp>
      <p:sp>
        <p:nvSpPr>
          <p:cNvPr id="13" name="Text 10"/>
          <p:cNvSpPr/>
          <p:nvPr/>
        </p:nvSpPr>
        <p:spPr>
          <a:xfrm>
            <a:off x="8308538" y="4817388"/>
            <a:ext cx="2861667" cy="28217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Konvolüsyonel Sinir Ağları</a:t>
            </a:r>
            <a:endParaRPr lang="en-US" sz="1750" dirty="0"/>
          </a:p>
        </p:txBody>
      </p:sp>
      <p:sp>
        <p:nvSpPr>
          <p:cNvPr id="14" name="Text 11"/>
          <p:cNvSpPr/>
          <p:nvPr/>
        </p:nvSpPr>
        <p:spPr>
          <a:xfrm>
            <a:off x="8308538" y="5207913"/>
            <a:ext cx="5689759" cy="1155859"/>
          </a:xfrm>
          <a:prstGeom prst="rect">
            <a:avLst/>
          </a:prstGeom>
          <a:noFill/>
          <a:ln/>
        </p:spPr>
        <p:txBody>
          <a:bodyPr wrap="squar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Algoritma, SAR görüntülerindeki gemileri tanımlamak için konvolüsyonel sinir ağları ve bölge öneri ağlarının bir kombinasyonunu kullanmıştır. Tespit edilen gemiler daha sonra çıkarılmış ve konumlarını ve dağılımlarını gösteren bir harita üzerinde görüntülenmiştir.</a:t>
            </a:r>
            <a:endParaRPr lang="en-US" sz="1400" dirty="0"/>
          </a:p>
        </p:txBody>
      </p:sp>
      <p:sp>
        <p:nvSpPr>
          <p:cNvPr id="15" name="Shape 12"/>
          <p:cNvSpPr/>
          <p:nvPr/>
        </p:nvSpPr>
        <p:spPr>
          <a:xfrm>
            <a:off x="6502777" y="6075640"/>
            <a:ext cx="632103" cy="22860"/>
          </a:xfrm>
          <a:prstGeom prst="roundRect">
            <a:avLst>
              <a:gd name="adj" fmla="val 118511"/>
            </a:avLst>
          </a:prstGeom>
          <a:solidFill>
            <a:srgbClr val="585F6B"/>
          </a:solidFill>
          <a:ln/>
        </p:spPr>
      </p:sp>
      <p:sp>
        <p:nvSpPr>
          <p:cNvPr id="16" name="Shape 13"/>
          <p:cNvSpPr/>
          <p:nvPr/>
        </p:nvSpPr>
        <p:spPr>
          <a:xfrm>
            <a:off x="7112020" y="5883950"/>
            <a:ext cx="406360" cy="406360"/>
          </a:xfrm>
          <a:prstGeom prst="roundRect">
            <a:avLst>
              <a:gd name="adj" fmla="val 6667"/>
            </a:avLst>
          </a:prstGeom>
          <a:solidFill>
            <a:srgbClr val="3F4652"/>
          </a:solidFill>
          <a:ln/>
        </p:spPr>
      </p:sp>
      <p:sp>
        <p:nvSpPr>
          <p:cNvPr id="17" name="Text 14"/>
          <p:cNvSpPr/>
          <p:nvPr/>
        </p:nvSpPr>
        <p:spPr>
          <a:xfrm>
            <a:off x="7242036" y="5951696"/>
            <a:ext cx="146328" cy="270867"/>
          </a:xfrm>
          <a:prstGeom prst="rect">
            <a:avLst/>
          </a:prstGeom>
          <a:noFill/>
          <a:ln/>
        </p:spPr>
        <p:txBody>
          <a:bodyPr wrap="none" lIns="0" tIns="0" rIns="0" bIns="0" rtlCol="0" anchor="t"/>
          <a:lstStyle/>
          <a:p>
            <a:pPr marL="0" indent="0" algn="ctr">
              <a:lnSpc>
                <a:spcPts val="2100"/>
              </a:lnSpc>
              <a:buNone/>
            </a:pPr>
            <a:r>
              <a:rPr lang="en-US" sz="2100" dirty="0">
                <a:solidFill>
                  <a:srgbClr val="D6E5EF"/>
                </a:solidFill>
                <a:latin typeface="Roboto Slab" pitchFamily="34" charset="0"/>
                <a:ea typeface="Roboto Slab" pitchFamily="34" charset="-122"/>
                <a:cs typeface="Roboto Slab" pitchFamily="34" charset="-120"/>
              </a:rPr>
              <a:t>3</a:t>
            </a:r>
            <a:endParaRPr lang="en-US" sz="2100" dirty="0"/>
          </a:p>
        </p:txBody>
      </p:sp>
      <p:sp>
        <p:nvSpPr>
          <p:cNvPr id="18" name="Text 15"/>
          <p:cNvSpPr/>
          <p:nvPr/>
        </p:nvSpPr>
        <p:spPr>
          <a:xfrm>
            <a:off x="4064318" y="5861328"/>
            <a:ext cx="2257544" cy="282178"/>
          </a:xfrm>
          <a:prstGeom prst="rect">
            <a:avLst/>
          </a:prstGeom>
          <a:noFill/>
          <a:ln/>
        </p:spPr>
        <p:txBody>
          <a:bodyPr wrap="none" lIns="0" tIns="0" rIns="0" bIns="0" rtlCol="0" anchor="t"/>
          <a:lstStyle/>
          <a:p>
            <a:pPr marL="0" indent="0" algn="r">
              <a:lnSpc>
                <a:spcPts val="2200"/>
              </a:lnSpc>
              <a:buNone/>
            </a:pPr>
            <a:r>
              <a:rPr lang="en-US" sz="1750" dirty="0">
                <a:solidFill>
                  <a:srgbClr val="D6E5EF"/>
                </a:solidFill>
                <a:latin typeface="Roboto Slab" pitchFamily="34" charset="0"/>
                <a:ea typeface="Roboto Slab" pitchFamily="34" charset="-122"/>
                <a:cs typeface="Roboto Slab" pitchFamily="34" charset="-120"/>
              </a:rPr>
              <a:t>Yüksek Doğruluk</a:t>
            </a:r>
            <a:endParaRPr lang="en-US" sz="1750" dirty="0"/>
          </a:p>
        </p:txBody>
      </p:sp>
      <p:sp>
        <p:nvSpPr>
          <p:cNvPr id="19" name="Text 16"/>
          <p:cNvSpPr/>
          <p:nvPr/>
        </p:nvSpPr>
        <p:spPr>
          <a:xfrm>
            <a:off x="632103" y="6251853"/>
            <a:ext cx="5689759" cy="1155859"/>
          </a:xfrm>
          <a:prstGeom prst="rect">
            <a:avLst/>
          </a:prstGeom>
          <a:noFill/>
          <a:ln/>
        </p:spPr>
        <p:txBody>
          <a:bodyPr wrap="square" lIns="0" tIns="0" rIns="0" bIns="0" rtlCol="0" anchor="t"/>
          <a:lstStyle/>
          <a:p>
            <a:pPr marL="0" indent="0" algn="r">
              <a:lnSpc>
                <a:spcPts val="2250"/>
              </a:lnSpc>
              <a:buNone/>
            </a:pPr>
            <a:r>
              <a:rPr lang="en-US" sz="1400" dirty="0">
                <a:solidFill>
                  <a:srgbClr val="D6E5EF"/>
                </a:solidFill>
                <a:latin typeface="Roboto" pitchFamily="34" charset="0"/>
                <a:ea typeface="Roboto" pitchFamily="34" charset="-122"/>
                <a:cs typeface="Roboto" pitchFamily="34" charset="-120"/>
              </a:rPr>
              <a:t>Önerilen algoritma küçük balıkçı teknelerinin yanı sıra büyük kargo gemilerini de yüksek doğrulukla tespit edebilmiştir. Yanlış pozitif oranının da düşük olması, algoritmanın görüntülerdeki diğer özellikleri gemi olarak yanlış tanımlamadığını göstermektedir.</a:t>
            </a:r>
            <a:endParaRPr lang="en-US" sz="1400" dirty="0"/>
          </a:p>
        </p:txBody>
      </p:sp>
      <p:sp>
        <p:nvSpPr>
          <p:cNvPr id="20" name="Dikdörtgen: Köşeleri Yuvarlatılmış 19">
            <a:extLst>
              <a:ext uri="{FF2B5EF4-FFF2-40B4-BE49-F238E27FC236}">
                <a16:creationId xmlns:a16="http://schemas.microsoft.com/office/drawing/2014/main" id="{EAA43CFD-4862-4E3A-9493-08203494969D}"/>
              </a:ext>
            </a:extLst>
          </p:cNvPr>
          <p:cNvSpPr/>
          <p:nvPr/>
        </p:nvSpPr>
        <p:spPr>
          <a:xfrm>
            <a:off x="12066309" y="7202078"/>
            <a:ext cx="2564091" cy="1027522"/>
          </a:xfrm>
          <a:prstGeom prst="roundRect">
            <a:avLst/>
          </a:prstGeom>
          <a:solidFill>
            <a:srgbClr val="2027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36401"/>
          </a:xfrm>
          <a:prstGeom prst="rect">
            <a:avLst/>
          </a:prstGeom>
        </p:spPr>
      </p:pic>
      <p:sp>
        <p:nvSpPr>
          <p:cNvPr id="3" name="Text 0"/>
          <p:cNvSpPr/>
          <p:nvPr/>
        </p:nvSpPr>
        <p:spPr>
          <a:xfrm>
            <a:off x="738188" y="3223022"/>
            <a:ext cx="5272802" cy="659130"/>
          </a:xfrm>
          <a:prstGeom prst="rect">
            <a:avLst/>
          </a:prstGeom>
          <a:noFill/>
          <a:ln/>
        </p:spPr>
        <p:txBody>
          <a:bodyPr wrap="none" lIns="0" tIns="0" rIns="0" bIns="0" rtlCol="0" anchor="t"/>
          <a:lstStyle/>
          <a:p>
            <a:pPr marL="0" indent="0">
              <a:lnSpc>
                <a:spcPts val="5150"/>
              </a:lnSpc>
              <a:buNone/>
            </a:pPr>
            <a:r>
              <a:rPr lang="en-US" sz="4150" dirty="0">
                <a:solidFill>
                  <a:srgbClr val="76B9FF"/>
                </a:solidFill>
                <a:latin typeface="Roboto Slab" pitchFamily="34" charset="0"/>
                <a:ea typeface="Roboto Slab" pitchFamily="34" charset="-122"/>
                <a:cs typeface="Roboto Slab" pitchFamily="34" charset="-120"/>
              </a:rPr>
              <a:t>Sonuçlar: Doğruluk</a:t>
            </a:r>
            <a:endParaRPr lang="en-US" sz="4150" dirty="0"/>
          </a:p>
        </p:txBody>
      </p:sp>
      <p:sp>
        <p:nvSpPr>
          <p:cNvPr id="4" name="Text 1"/>
          <p:cNvSpPr/>
          <p:nvPr/>
        </p:nvSpPr>
        <p:spPr>
          <a:xfrm>
            <a:off x="738188" y="4303871"/>
            <a:ext cx="4173736" cy="695920"/>
          </a:xfrm>
          <a:prstGeom prst="rect">
            <a:avLst/>
          </a:prstGeom>
          <a:noFill/>
          <a:ln/>
        </p:spPr>
        <p:txBody>
          <a:bodyPr wrap="none" lIns="0" tIns="0" rIns="0" bIns="0" rtlCol="0" anchor="t"/>
          <a:lstStyle/>
          <a:p>
            <a:pPr marL="0" indent="0" algn="ctr">
              <a:lnSpc>
                <a:spcPts val="5450"/>
              </a:lnSpc>
              <a:buNone/>
            </a:pPr>
            <a:r>
              <a:rPr lang="en-US" sz="5450" dirty="0">
                <a:solidFill>
                  <a:srgbClr val="D6E5EF"/>
                </a:solidFill>
                <a:latin typeface="Roboto Slab" pitchFamily="34" charset="0"/>
                <a:ea typeface="Roboto Slab" pitchFamily="34" charset="-122"/>
                <a:cs typeface="Roboto Slab" pitchFamily="34" charset="-120"/>
              </a:rPr>
              <a:t>86.11</a:t>
            </a:r>
            <a:endParaRPr lang="en-US" sz="5450" dirty="0"/>
          </a:p>
        </p:txBody>
      </p:sp>
      <p:sp>
        <p:nvSpPr>
          <p:cNvPr id="5" name="Text 2"/>
          <p:cNvSpPr/>
          <p:nvPr/>
        </p:nvSpPr>
        <p:spPr>
          <a:xfrm>
            <a:off x="1506855" y="5263277"/>
            <a:ext cx="2636401" cy="329446"/>
          </a:xfrm>
          <a:prstGeom prst="rect">
            <a:avLst/>
          </a:prstGeom>
          <a:noFill/>
          <a:ln/>
        </p:spPr>
        <p:txBody>
          <a:bodyPr wrap="none" lIns="0" tIns="0" rIns="0" bIns="0" rtlCol="0" anchor="t"/>
          <a:lstStyle/>
          <a:p>
            <a:pPr marL="0" indent="0" algn="ctr">
              <a:lnSpc>
                <a:spcPts val="2550"/>
              </a:lnSpc>
              <a:buNone/>
            </a:pPr>
            <a:r>
              <a:rPr lang="en-US" sz="2050" dirty="0">
                <a:solidFill>
                  <a:srgbClr val="D6E5EF"/>
                </a:solidFill>
                <a:latin typeface="Roboto Slab" pitchFamily="34" charset="0"/>
                <a:ea typeface="Roboto Slab" pitchFamily="34" charset="-122"/>
                <a:cs typeface="Roboto Slab" pitchFamily="34" charset="-120"/>
              </a:rPr>
              <a:t>Doğruluk</a:t>
            </a:r>
            <a:endParaRPr lang="en-US" sz="2050" dirty="0"/>
          </a:p>
        </p:txBody>
      </p:sp>
      <p:sp>
        <p:nvSpPr>
          <p:cNvPr id="6" name="Text 3"/>
          <p:cNvSpPr/>
          <p:nvPr/>
        </p:nvSpPr>
        <p:spPr>
          <a:xfrm>
            <a:off x="738188" y="5719167"/>
            <a:ext cx="4173736" cy="1349216"/>
          </a:xfrm>
          <a:prstGeom prst="rect">
            <a:avLst/>
          </a:prstGeom>
          <a:noFill/>
          <a:ln/>
        </p:spPr>
        <p:txBody>
          <a:bodyPr wrap="square" lIns="0" tIns="0" rIns="0" bIns="0" rtlCol="0" anchor="t"/>
          <a:lstStyle/>
          <a:p>
            <a:pPr marL="0" indent="0" algn="ctr">
              <a:lnSpc>
                <a:spcPts val="2650"/>
              </a:lnSpc>
              <a:buNone/>
            </a:pPr>
            <a:r>
              <a:rPr lang="en-US" sz="1650" dirty="0">
                <a:solidFill>
                  <a:srgbClr val="D6E5EF"/>
                </a:solidFill>
                <a:latin typeface="Roboto" pitchFamily="34" charset="0"/>
                <a:ea typeface="Roboto" pitchFamily="34" charset="-122"/>
                <a:cs typeface="Roboto" pitchFamily="34" charset="-120"/>
              </a:rPr>
              <a:t>Önerilen gemi tespit algoritması, Sentinel-1 VH SAR görüntülerinden oluşan test veri kümesi üzerinde %86,11'lik bir genel doğruluk elde etmiştir.</a:t>
            </a:r>
            <a:endParaRPr lang="en-US" sz="1650" dirty="0"/>
          </a:p>
        </p:txBody>
      </p:sp>
      <p:sp>
        <p:nvSpPr>
          <p:cNvPr id="7" name="Text 4"/>
          <p:cNvSpPr/>
          <p:nvPr/>
        </p:nvSpPr>
        <p:spPr>
          <a:xfrm>
            <a:off x="5228273" y="4303871"/>
            <a:ext cx="4173736" cy="695920"/>
          </a:xfrm>
          <a:prstGeom prst="rect">
            <a:avLst/>
          </a:prstGeom>
          <a:noFill/>
          <a:ln/>
        </p:spPr>
        <p:txBody>
          <a:bodyPr wrap="none" lIns="0" tIns="0" rIns="0" bIns="0" rtlCol="0" anchor="t"/>
          <a:lstStyle/>
          <a:p>
            <a:pPr marL="0" indent="0" algn="ctr">
              <a:lnSpc>
                <a:spcPts val="5450"/>
              </a:lnSpc>
              <a:buNone/>
            </a:pPr>
            <a:r>
              <a:rPr lang="en-US" sz="5450" dirty="0">
                <a:solidFill>
                  <a:srgbClr val="D6E5EF"/>
                </a:solidFill>
                <a:latin typeface="Roboto Slab" pitchFamily="34" charset="0"/>
                <a:ea typeface="Roboto Slab" pitchFamily="34" charset="-122"/>
                <a:cs typeface="Roboto Slab" pitchFamily="34" charset="-120"/>
              </a:rPr>
              <a:t>84.54</a:t>
            </a:r>
            <a:endParaRPr lang="en-US" sz="5450" dirty="0"/>
          </a:p>
        </p:txBody>
      </p:sp>
      <p:sp>
        <p:nvSpPr>
          <p:cNvPr id="8" name="Text 5"/>
          <p:cNvSpPr/>
          <p:nvPr/>
        </p:nvSpPr>
        <p:spPr>
          <a:xfrm>
            <a:off x="5996940" y="5263277"/>
            <a:ext cx="2636401" cy="329446"/>
          </a:xfrm>
          <a:prstGeom prst="rect">
            <a:avLst/>
          </a:prstGeom>
          <a:noFill/>
          <a:ln/>
        </p:spPr>
        <p:txBody>
          <a:bodyPr wrap="none" lIns="0" tIns="0" rIns="0" bIns="0" rtlCol="0" anchor="t"/>
          <a:lstStyle/>
          <a:p>
            <a:pPr marL="0" indent="0" algn="ctr">
              <a:lnSpc>
                <a:spcPts val="2550"/>
              </a:lnSpc>
              <a:buNone/>
            </a:pPr>
            <a:r>
              <a:rPr lang="en-US" sz="2050" dirty="0">
                <a:solidFill>
                  <a:srgbClr val="D6E5EF"/>
                </a:solidFill>
                <a:latin typeface="Roboto Slab" pitchFamily="34" charset="0"/>
                <a:ea typeface="Roboto Slab" pitchFamily="34" charset="-122"/>
                <a:cs typeface="Roboto Slab" pitchFamily="34" charset="-120"/>
              </a:rPr>
              <a:t>Kesinlik</a:t>
            </a:r>
            <a:endParaRPr lang="en-US" sz="2050" dirty="0"/>
          </a:p>
        </p:txBody>
      </p:sp>
      <p:sp>
        <p:nvSpPr>
          <p:cNvPr id="9" name="Text 6"/>
          <p:cNvSpPr/>
          <p:nvPr/>
        </p:nvSpPr>
        <p:spPr>
          <a:xfrm>
            <a:off x="5228273" y="5719167"/>
            <a:ext cx="4173736" cy="1011912"/>
          </a:xfrm>
          <a:prstGeom prst="rect">
            <a:avLst/>
          </a:prstGeom>
          <a:noFill/>
          <a:ln/>
        </p:spPr>
        <p:txBody>
          <a:bodyPr wrap="square" lIns="0" tIns="0" rIns="0" bIns="0" rtlCol="0" anchor="t"/>
          <a:lstStyle/>
          <a:p>
            <a:pPr marL="0" indent="0" algn="ctr">
              <a:lnSpc>
                <a:spcPts val="2650"/>
              </a:lnSpc>
              <a:buNone/>
            </a:pPr>
            <a:r>
              <a:rPr lang="en-US" sz="1650" dirty="0">
                <a:solidFill>
                  <a:srgbClr val="D6E5EF"/>
                </a:solidFill>
                <a:latin typeface="Roboto" pitchFamily="34" charset="0"/>
                <a:ea typeface="Roboto" pitchFamily="34" charset="-122"/>
                <a:cs typeface="Roboto" pitchFamily="34" charset="-120"/>
              </a:rPr>
              <a:t>Kesinlik değeri %84,54 olup yanlış pozitif hatalar arasında iyi bir denge olduğunu göstermektedir.</a:t>
            </a:r>
            <a:endParaRPr lang="en-US" sz="1650" dirty="0"/>
          </a:p>
        </p:txBody>
      </p:sp>
      <p:sp>
        <p:nvSpPr>
          <p:cNvPr id="10" name="Text 7"/>
          <p:cNvSpPr/>
          <p:nvPr/>
        </p:nvSpPr>
        <p:spPr>
          <a:xfrm>
            <a:off x="9718358" y="4303871"/>
            <a:ext cx="4173855" cy="695920"/>
          </a:xfrm>
          <a:prstGeom prst="rect">
            <a:avLst/>
          </a:prstGeom>
          <a:noFill/>
          <a:ln/>
        </p:spPr>
        <p:txBody>
          <a:bodyPr wrap="none" lIns="0" tIns="0" rIns="0" bIns="0" rtlCol="0" anchor="t"/>
          <a:lstStyle/>
          <a:p>
            <a:pPr marL="0" indent="0" algn="ctr">
              <a:lnSpc>
                <a:spcPts val="5450"/>
              </a:lnSpc>
              <a:buNone/>
            </a:pPr>
            <a:r>
              <a:rPr lang="en-US" sz="5450" dirty="0">
                <a:solidFill>
                  <a:srgbClr val="D6E5EF"/>
                </a:solidFill>
                <a:latin typeface="Roboto Slab" pitchFamily="34" charset="0"/>
                <a:ea typeface="Roboto Slab" pitchFamily="34" charset="-122"/>
                <a:cs typeface="Roboto Slab" pitchFamily="34" charset="-120"/>
              </a:rPr>
              <a:t>89.03</a:t>
            </a:r>
            <a:endParaRPr lang="en-US" sz="5450" dirty="0"/>
          </a:p>
        </p:txBody>
      </p:sp>
      <p:sp>
        <p:nvSpPr>
          <p:cNvPr id="11" name="Text 8"/>
          <p:cNvSpPr/>
          <p:nvPr/>
        </p:nvSpPr>
        <p:spPr>
          <a:xfrm>
            <a:off x="10487025" y="5263277"/>
            <a:ext cx="2636401" cy="329446"/>
          </a:xfrm>
          <a:prstGeom prst="rect">
            <a:avLst/>
          </a:prstGeom>
          <a:noFill/>
          <a:ln/>
        </p:spPr>
        <p:txBody>
          <a:bodyPr wrap="none" lIns="0" tIns="0" rIns="0" bIns="0" rtlCol="0" anchor="t"/>
          <a:lstStyle/>
          <a:p>
            <a:pPr marL="0" indent="0" algn="ctr">
              <a:lnSpc>
                <a:spcPts val="2550"/>
              </a:lnSpc>
              <a:buNone/>
            </a:pPr>
            <a:r>
              <a:rPr lang="en-US" sz="2050" dirty="0">
                <a:solidFill>
                  <a:srgbClr val="D6E5EF"/>
                </a:solidFill>
                <a:latin typeface="Roboto Slab" pitchFamily="34" charset="0"/>
                <a:ea typeface="Roboto Slab" pitchFamily="34" charset="-122"/>
                <a:cs typeface="Roboto Slab" pitchFamily="34" charset="-120"/>
              </a:rPr>
              <a:t>Geri Çağırma</a:t>
            </a:r>
            <a:endParaRPr lang="en-US" sz="2050" dirty="0"/>
          </a:p>
        </p:txBody>
      </p:sp>
      <p:sp>
        <p:nvSpPr>
          <p:cNvPr id="12" name="Text 9"/>
          <p:cNvSpPr/>
          <p:nvPr/>
        </p:nvSpPr>
        <p:spPr>
          <a:xfrm>
            <a:off x="9718358" y="5719167"/>
            <a:ext cx="4173855" cy="1011912"/>
          </a:xfrm>
          <a:prstGeom prst="rect">
            <a:avLst/>
          </a:prstGeom>
          <a:noFill/>
          <a:ln/>
        </p:spPr>
        <p:txBody>
          <a:bodyPr wrap="square" lIns="0" tIns="0" rIns="0" bIns="0" rtlCol="0" anchor="t"/>
          <a:lstStyle/>
          <a:p>
            <a:pPr marL="0" indent="0" algn="ctr">
              <a:lnSpc>
                <a:spcPts val="2650"/>
              </a:lnSpc>
              <a:buNone/>
            </a:pPr>
            <a:r>
              <a:rPr lang="en-US" sz="1650" dirty="0">
                <a:solidFill>
                  <a:srgbClr val="D6E5EF"/>
                </a:solidFill>
                <a:latin typeface="Roboto" pitchFamily="34" charset="0"/>
                <a:ea typeface="Roboto" pitchFamily="34" charset="-122"/>
                <a:cs typeface="Roboto" pitchFamily="34" charset="-120"/>
              </a:rPr>
              <a:t>Geri çağırma değeri %89,03 olup yanlış negatif hatalar arasında iyi bir denge olduğunu göstermektedir.</a:t>
            </a:r>
            <a:endParaRPr lang="en-US" sz="1650" dirty="0"/>
          </a:p>
        </p:txBody>
      </p:sp>
      <p:sp>
        <p:nvSpPr>
          <p:cNvPr id="13" name="Text 10"/>
          <p:cNvSpPr/>
          <p:nvPr/>
        </p:nvSpPr>
        <p:spPr>
          <a:xfrm>
            <a:off x="738188" y="7305556"/>
            <a:ext cx="13154025" cy="337304"/>
          </a:xfrm>
          <a:prstGeom prst="rect">
            <a:avLst/>
          </a:prstGeom>
          <a:noFill/>
          <a:ln/>
        </p:spPr>
        <p:txBody>
          <a:bodyPr wrap="none" lIns="0" tIns="0" rIns="0" bIns="0" rtlCol="0" anchor="t"/>
          <a:lstStyle/>
          <a:p>
            <a:pPr marL="0" indent="0">
              <a:lnSpc>
                <a:spcPts val="2650"/>
              </a:lnSpc>
              <a:buNone/>
            </a:pPr>
            <a:r>
              <a:rPr lang="en-US" sz="1650" dirty="0">
                <a:solidFill>
                  <a:srgbClr val="D6E5EF"/>
                </a:solidFill>
                <a:latin typeface="Roboto" pitchFamily="34" charset="0"/>
                <a:ea typeface="Roboto" pitchFamily="34" charset="-122"/>
                <a:cs typeface="Roboto" pitchFamily="34" charset="-120"/>
              </a:rPr>
              <a:t>Önerilen algoritma, gerçek zamanlı gemi algılama ve gözetleme sistemlerine uygulanma potansiyeline sahiptir.</a:t>
            </a:r>
            <a:endParaRPr lang="en-US" sz="1650" dirty="0"/>
          </a:p>
        </p:txBody>
      </p:sp>
      <p:sp>
        <p:nvSpPr>
          <p:cNvPr id="14" name="Dikdörtgen: Köşeleri Yuvarlatılmış 13">
            <a:extLst>
              <a:ext uri="{FF2B5EF4-FFF2-40B4-BE49-F238E27FC236}">
                <a16:creationId xmlns:a16="http://schemas.microsoft.com/office/drawing/2014/main" id="{8E915173-6DA9-4D78-B9FA-50B11EBA20A4}"/>
              </a:ext>
            </a:extLst>
          </p:cNvPr>
          <p:cNvSpPr/>
          <p:nvPr/>
        </p:nvSpPr>
        <p:spPr>
          <a:xfrm>
            <a:off x="12066309" y="7202078"/>
            <a:ext cx="2564091" cy="1027522"/>
          </a:xfrm>
          <a:prstGeom prst="roundRect">
            <a:avLst/>
          </a:prstGeom>
          <a:solidFill>
            <a:srgbClr val="2027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87713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Sonuç: Gemi Tespiti</a:t>
            </a:r>
            <a:endParaRPr lang="en-US" sz="4450" dirty="0"/>
          </a:p>
        </p:txBody>
      </p:sp>
      <p:sp>
        <p:nvSpPr>
          <p:cNvPr id="3" name="Text 1"/>
          <p:cNvSpPr/>
          <p:nvPr/>
        </p:nvSpPr>
        <p:spPr>
          <a:xfrm>
            <a:off x="1743789" y="2999184"/>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D6E5EF"/>
                </a:solidFill>
                <a:latin typeface="Roboto Slab" pitchFamily="34" charset="0"/>
                <a:ea typeface="Roboto Slab" pitchFamily="34" charset="-122"/>
                <a:cs typeface="Roboto Slab" pitchFamily="34" charset="-120"/>
              </a:rPr>
              <a:t>Literatür Boşluğu</a:t>
            </a:r>
            <a:endParaRPr lang="en-US" sz="2200" dirty="0"/>
          </a:p>
        </p:txBody>
      </p:sp>
      <p:sp>
        <p:nvSpPr>
          <p:cNvPr id="4" name="Text 2"/>
          <p:cNvSpPr/>
          <p:nvPr/>
        </p:nvSpPr>
        <p:spPr>
          <a:xfrm>
            <a:off x="793790" y="3489603"/>
            <a:ext cx="3785235" cy="2903220"/>
          </a:xfrm>
          <a:prstGeom prst="rect">
            <a:avLst/>
          </a:prstGeom>
          <a:noFill/>
          <a:ln/>
        </p:spPr>
        <p:txBody>
          <a:bodyPr wrap="square" lIns="0" tIns="0" rIns="0" bIns="0" rtlCol="0" anchor="t"/>
          <a:lstStyle/>
          <a:p>
            <a:pPr marL="0" indent="0" algn="r">
              <a:lnSpc>
                <a:spcPts val="2850"/>
              </a:lnSpc>
              <a:buNone/>
            </a:pPr>
            <a:r>
              <a:rPr lang="en-US" sz="1750" dirty="0">
                <a:solidFill>
                  <a:srgbClr val="D6E5EF"/>
                </a:solidFill>
                <a:latin typeface="Roboto" pitchFamily="34" charset="0"/>
                <a:ea typeface="Roboto" pitchFamily="34" charset="-122"/>
                <a:cs typeface="Roboto" pitchFamily="34" charset="-120"/>
              </a:rPr>
              <a:t>Bu çalışma, Sentinel-1 VH Sentetik Açıklıklı Radar (SAR) görüntülerini kullanarak Faster R-CNN mimarisine dayalı açık kaynaklı bir gemi algılama algoritmasının potansiyelini araştırarak gemi algılama alanındaki literatür boşluğunu gidermeyi amaçlamaktadır.</a:t>
            </a:r>
            <a:endParaRPr lang="en-US" sz="1750" dirty="0"/>
          </a:p>
        </p:txBody>
      </p:sp>
      <p:pic>
        <p:nvPicPr>
          <p:cNvPr id="5" name="Image 0" descr="preencoded.png"/>
          <p:cNvPicPr>
            <a:picLocks noChangeAspect="1"/>
          </p:cNvPicPr>
          <p:nvPr/>
        </p:nvPicPr>
        <p:blipFill>
          <a:blip r:embed="rId3"/>
          <a:stretch>
            <a:fillRect/>
          </a:stretch>
        </p:blipFill>
        <p:spPr>
          <a:xfrm>
            <a:off x="5032653" y="2413516"/>
            <a:ext cx="4564975" cy="4564975"/>
          </a:xfrm>
          <a:prstGeom prst="rect">
            <a:avLst/>
          </a:prstGeom>
        </p:spPr>
      </p:pic>
      <p:sp>
        <p:nvSpPr>
          <p:cNvPr id="6" name="Text 3"/>
          <p:cNvSpPr/>
          <p:nvPr/>
        </p:nvSpPr>
        <p:spPr>
          <a:xfrm>
            <a:off x="5682615" y="4194453"/>
            <a:ext cx="116800" cy="453509"/>
          </a:xfrm>
          <a:prstGeom prst="rect">
            <a:avLst/>
          </a:prstGeom>
          <a:noFill/>
          <a:ln/>
        </p:spPr>
        <p:txBody>
          <a:bodyPr wrap="none" lIns="0" tIns="0" rIns="0" bIns="0" rtlCol="0" anchor="t"/>
          <a:lstStyle/>
          <a:p>
            <a:pPr marL="0" indent="0">
              <a:lnSpc>
                <a:spcPts val="3550"/>
              </a:lnSpc>
              <a:buNone/>
            </a:pPr>
            <a:r>
              <a:rPr lang="en-US" sz="2200" dirty="0">
                <a:solidFill>
                  <a:srgbClr val="D6E5EF"/>
                </a:solidFill>
                <a:latin typeface="Roboto Slab" pitchFamily="34" charset="0"/>
                <a:ea typeface="Roboto Slab" pitchFamily="34" charset="-122"/>
                <a:cs typeface="Roboto Slab" pitchFamily="34" charset="-120"/>
              </a:rPr>
              <a:t>1</a:t>
            </a:r>
            <a:endParaRPr lang="en-US" sz="2200" dirty="0"/>
          </a:p>
        </p:txBody>
      </p:sp>
      <p:sp>
        <p:nvSpPr>
          <p:cNvPr id="7" name="Text 4"/>
          <p:cNvSpPr/>
          <p:nvPr/>
        </p:nvSpPr>
        <p:spPr>
          <a:xfrm>
            <a:off x="9937790" y="203954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Yüksek Doğruluk</a:t>
            </a:r>
            <a:endParaRPr lang="en-US" sz="2200" dirty="0"/>
          </a:p>
        </p:txBody>
      </p:sp>
      <p:sp>
        <p:nvSpPr>
          <p:cNvPr id="8" name="Text 5"/>
          <p:cNvSpPr/>
          <p:nvPr/>
        </p:nvSpPr>
        <p:spPr>
          <a:xfrm>
            <a:off x="9937790" y="2529959"/>
            <a:ext cx="3898821" cy="1814513"/>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Önerilen algoritma, gemileri tespit etmede yüksek doğruluk ve düşük yanlış pozitif oranları göstererek onu gerçek dünya denizcilik uygulamaları için uygun hale getirmiştir.</a:t>
            </a:r>
            <a:endParaRPr lang="en-US" sz="1750" dirty="0"/>
          </a:p>
        </p:txBody>
      </p:sp>
      <p:pic>
        <p:nvPicPr>
          <p:cNvPr id="9" name="Image 1" descr="preencoded.png"/>
          <p:cNvPicPr>
            <a:picLocks noChangeAspect="1"/>
          </p:cNvPicPr>
          <p:nvPr/>
        </p:nvPicPr>
        <p:blipFill>
          <a:blip r:embed="rId4"/>
          <a:stretch>
            <a:fillRect/>
          </a:stretch>
        </p:blipFill>
        <p:spPr>
          <a:xfrm>
            <a:off x="5032653" y="2413516"/>
            <a:ext cx="4564975" cy="4564975"/>
          </a:xfrm>
          <a:prstGeom prst="rect">
            <a:avLst/>
          </a:prstGeom>
        </p:spPr>
      </p:pic>
      <p:sp>
        <p:nvSpPr>
          <p:cNvPr id="10" name="Text 6"/>
          <p:cNvSpPr/>
          <p:nvPr/>
        </p:nvSpPr>
        <p:spPr>
          <a:xfrm>
            <a:off x="8261628" y="3243382"/>
            <a:ext cx="156567" cy="453509"/>
          </a:xfrm>
          <a:prstGeom prst="rect">
            <a:avLst/>
          </a:prstGeom>
          <a:noFill/>
          <a:ln/>
        </p:spPr>
        <p:txBody>
          <a:bodyPr wrap="none" lIns="0" tIns="0" rIns="0" bIns="0" rtlCol="0" anchor="t"/>
          <a:lstStyle/>
          <a:p>
            <a:pPr marL="0" indent="0">
              <a:lnSpc>
                <a:spcPts val="3550"/>
              </a:lnSpc>
              <a:buNone/>
            </a:pPr>
            <a:r>
              <a:rPr lang="en-US" sz="2200" dirty="0">
                <a:solidFill>
                  <a:srgbClr val="D6E5EF"/>
                </a:solidFill>
                <a:latin typeface="Roboto Slab" pitchFamily="34" charset="0"/>
                <a:ea typeface="Roboto Slab" pitchFamily="34" charset="-122"/>
                <a:cs typeface="Roboto Slab" pitchFamily="34" charset="-120"/>
              </a:rPr>
              <a:t>2</a:t>
            </a:r>
            <a:endParaRPr lang="en-US" sz="2200" dirty="0"/>
          </a:p>
        </p:txBody>
      </p:sp>
      <p:sp>
        <p:nvSpPr>
          <p:cNvPr id="11" name="Text 7"/>
          <p:cNvSpPr/>
          <p:nvPr/>
        </p:nvSpPr>
        <p:spPr>
          <a:xfrm>
            <a:off x="9937790" y="4684633"/>
            <a:ext cx="2855714" cy="354330"/>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Gelecek Araştırmalar</a:t>
            </a:r>
            <a:endParaRPr lang="en-US" sz="2200" dirty="0"/>
          </a:p>
        </p:txBody>
      </p:sp>
      <p:sp>
        <p:nvSpPr>
          <p:cNvPr id="12" name="Text 8"/>
          <p:cNvSpPr/>
          <p:nvPr/>
        </p:nvSpPr>
        <p:spPr>
          <a:xfrm>
            <a:off x="9937790" y="5175052"/>
            <a:ext cx="3898821" cy="2177415"/>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Çalışma, gemi tespiti ve deniz gözetimi konusunda devam eden araştırmalara katkıda bulunarak, önerilen algoritmanın performansını artırmaya yönelik gelecekteki çabalar için zemin hazırlamaktadır.</a:t>
            </a:r>
            <a:endParaRPr lang="en-US" sz="1750" dirty="0"/>
          </a:p>
        </p:txBody>
      </p:sp>
      <p:pic>
        <p:nvPicPr>
          <p:cNvPr id="13" name="Image 2" descr="preencoded.png"/>
          <p:cNvPicPr>
            <a:picLocks noChangeAspect="1"/>
          </p:cNvPicPr>
          <p:nvPr/>
        </p:nvPicPr>
        <p:blipFill>
          <a:blip r:embed="rId5"/>
          <a:stretch>
            <a:fillRect/>
          </a:stretch>
        </p:blipFill>
        <p:spPr>
          <a:xfrm>
            <a:off x="5032653" y="2413516"/>
            <a:ext cx="4564975" cy="4564975"/>
          </a:xfrm>
          <a:prstGeom prst="rect">
            <a:avLst/>
          </a:prstGeom>
        </p:spPr>
      </p:pic>
      <p:sp>
        <p:nvSpPr>
          <p:cNvPr id="14" name="Text 9"/>
          <p:cNvSpPr/>
          <p:nvPr/>
        </p:nvSpPr>
        <p:spPr>
          <a:xfrm>
            <a:off x="7787640" y="5969556"/>
            <a:ext cx="153114" cy="453509"/>
          </a:xfrm>
          <a:prstGeom prst="rect">
            <a:avLst/>
          </a:prstGeom>
          <a:noFill/>
          <a:ln/>
        </p:spPr>
        <p:txBody>
          <a:bodyPr wrap="none" lIns="0" tIns="0" rIns="0" bIns="0" rtlCol="0" anchor="t"/>
          <a:lstStyle/>
          <a:p>
            <a:pPr marL="0" indent="0">
              <a:lnSpc>
                <a:spcPts val="3550"/>
              </a:lnSpc>
              <a:buNone/>
            </a:pPr>
            <a:r>
              <a:rPr lang="en-US" sz="2200" dirty="0">
                <a:solidFill>
                  <a:srgbClr val="D6E5EF"/>
                </a:solidFill>
                <a:latin typeface="Roboto Slab" pitchFamily="34" charset="0"/>
                <a:ea typeface="Roboto Slab" pitchFamily="34" charset="-122"/>
                <a:cs typeface="Roboto Slab" pitchFamily="34" charset="-120"/>
              </a:rPr>
              <a:t>3</a:t>
            </a:r>
            <a:endParaRPr lang="en-US" sz="2200" dirty="0"/>
          </a:p>
        </p:txBody>
      </p:sp>
      <p:sp>
        <p:nvSpPr>
          <p:cNvPr id="15" name="Dikdörtgen: Köşeleri Yuvarlatılmış 14">
            <a:extLst>
              <a:ext uri="{FF2B5EF4-FFF2-40B4-BE49-F238E27FC236}">
                <a16:creationId xmlns:a16="http://schemas.microsoft.com/office/drawing/2014/main" id="{3926ADA3-ADC9-49C1-AC10-FC37D174C377}"/>
              </a:ext>
            </a:extLst>
          </p:cNvPr>
          <p:cNvSpPr/>
          <p:nvPr/>
        </p:nvSpPr>
        <p:spPr>
          <a:xfrm>
            <a:off x="12066309" y="7202078"/>
            <a:ext cx="2564091" cy="1027522"/>
          </a:xfrm>
          <a:prstGeom prst="roundRect">
            <a:avLst/>
          </a:prstGeom>
          <a:solidFill>
            <a:srgbClr val="2027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76313"/>
            <a:ext cx="7184469" cy="708779"/>
          </a:xfrm>
          <a:prstGeom prst="rect">
            <a:avLst/>
          </a:prstGeom>
          <a:noFill/>
          <a:ln/>
        </p:spPr>
        <p:txBody>
          <a:bodyPr wrap="non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Ek Çalışmalar ve Teşekkür</a:t>
            </a:r>
            <a:endParaRPr lang="en-US" sz="4450" dirty="0"/>
          </a:p>
        </p:txBody>
      </p:sp>
      <p:sp>
        <p:nvSpPr>
          <p:cNvPr id="4" name="Text 1"/>
          <p:cNvSpPr/>
          <p:nvPr/>
        </p:nvSpPr>
        <p:spPr>
          <a:xfrm>
            <a:off x="793790" y="2025253"/>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Öçer ve Avdan (2024), Mask R-CNN ile uydu görüntülerinde gemi tespiti üzerine bir çalışma yapmıştır. Bu çalışmada, Mask R-CNN yöntemiyle uydu görüntülerindeki gemiler tespit edilmiş ve çeşitli metriklerle performansı değerlendirilmiştir.</a:t>
            </a:r>
            <a:endParaRPr lang="en-US" sz="1750" dirty="0"/>
          </a:p>
        </p:txBody>
      </p:sp>
      <p:sp>
        <p:nvSpPr>
          <p:cNvPr id="5" name="Text 2"/>
          <p:cNvSpPr/>
          <p:nvPr/>
        </p:nvSpPr>
        <p:spPr>
          <a:xfrm>
            <a:off x="793790" y="3732014"/>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Modelin çeşitli görüntüler için ürettiği tespitler incelendiğinde, özellikle birbirine yakın konumlanmış gemiler söz konusu olduğunda ya hepsinin tek bir gemi olarak işaretlendiği ya da gemilerden birinin veya birkaçının gözden kaçırıldığı görülmektedir. Gelecek çalışmalarda bu hataların altında yatan sebeplerin ortaya çıkarılmasına yönelik deneyler ve Mask R-CNN'nin aynı test verisi üzerinde farklı modellerle karşılaştırılması planlanmaktadır.</a:t>
            </a:r>
            <a:endParaRPr lang="en-US" sz="1750" dirty="0"/>
          </a:p>
        </p:txBody>
      </p:sp>
      <p:sp>
        <p:nvSpPr>
          <p:cNvPr id="6" name="Text 3"/>
          <p:cNvSpPr/>
          <p:nvPr/>
        </p:nvSpPr>
        <p:spPr>
          <a:xfrm>
            <a:off x="793790" y="6164580"/>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Bu çalışma Nuri Erkin Öçer tarafından Eskişehir Teknik Üniversitesi'nde Profesör Dr. Uğur Avdan danışmanlığında yürütülen doktora tezinin bir kısmından faydalanılarak yazılmıştır.</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787</Words>
  <Application>Microsoft Office PowerPoint</Application>
  <PresentationFormat>Özel</PresentationFormat>
  <Paragraphs>69</Paragraphs>
  <Slides>10</Slides>
  <Notes>10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10</vt:i4>
      </vt:variant>
    </vt:vector>
  </HeadingPairs>
  <TitlesOfParts>
    <vt:vector size="15" baseType="lpstr">
      <vt:lpstr>Roboto Slab</vt:lpstr>
      <vt:lpstr>Roboto</vt:lpstr>
      <vt:lpstr>Calibri</vt:lpstr>
      <vt:lpstr>Arial</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muhsin</cp:lastModifiedBy>
  <cp:revision>2</cp:revision>
  <dcterms:created xsi:type="dcterms:W3CDTF">2025-03-02T17:38:57Z</dcterms:created>
  <dcterms:modified xsi:type="dcterms:W3CDTF">2025-03-02T20:16:47Z</dcterms:modified>
</cp:coreProperties>
</file>